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7" d="100"/>
          <a:sy n="107" d="100"/>
        </p:scale>
        <p:origin x="-1746" y="-16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1824651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2886485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421809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375208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2232994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2140655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1339602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211821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3347075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1033069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D37A15AB-6DBB-4C0D-B527-0672AE9C4F50}" type="datetimeFigureOut">
              <a:rPr lang="ko-KR" altLang="en-US" smtClean="0"/>
              <a:pPr/>
              <a:t>2015-12-07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218530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7A15AB-6DBB-4C0D-B527-0672AE9C4F50}" type="datetimeFigureOut">
              <a:rPr lang="ko-KR" altLang="en-US" smtClean="0"/>
              <a:pPr/>
              <a:t>2015-12-07</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801A7-506E-428B-A412-D56B535133B2}" type="slidenum">
              <a:rPr lang="ko-KR" altLang="en-US" smtClean="0"/>
              <a:pPr/>
              <a:t>‹#›</a:t>
            </a:fld>
            <a:endParaRPr lang="ko-KR" altLang="en-US"/>
          </a:p>
        </p:txBody>
      </p:sp>
    </p:spTree>
    <p:extLst>
      <p:ext uri="{BB962C8B-B14F-4D97-AF65-F5344CB8AC3E}">
        <p14:creationId xmlns="" xmlns:p14="http://schemas.microsoft.com/office/powerpoint/2010/main" val="1474094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3915" y="-213330"/>
            <a:ext cx="9361040" cy="717072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TextBox 3"/>
          <p:cNvSpPr txBox="1"/>
          <p:nvPr/>
        </p:nvSpPr>
        <p:spPr>
          <a:xfrm>
            <a:off x="755576" y="102665"/>
            <a:ext cx="7365799" cy="1246495"/>
          </a:xfrm>
          <a:prstGeom prst="rect">
            <a:avLst/>
          </a:prstGeom>
          <a:noFill/>
        </p:spPr>
        <p:txBody>
          <a:bodyPr wrap="none" rtlCol="0">
            <a:spAutoFit/>
          </a:bodyPr>
          <a:lstStyle/>
          <a:p>
            <a:r>
              <a:rPr lang="en-US" altLang="ko-KR" sz="2500" b="1" dirty="0" smtClean="0">
                <a:latin typeface="Times New Roman" panose="02020603050405020304" pitchFamily="18" charset="0"/>
                <a:cs typeface="Times New Roman" panose="02020603050405020304" pitchFamily="18" charset="0"/>
              </a:rPr>
              <a:t>World Cultural Tourism Association</a:t>
            </a:r>
          </a:p>
          <a:p>
            <a:r>
              <a:rPr lang="en-US" altLang="ko-KR" sz="2500" b="1" dirty="0" smtClean="0">
                <a:latin typeface="Times New Roman" panose="02020603050405020304" pitchFamily="18" charset="0"/>
                <a:cs typeface="Times New Roman" panose="02020603050405020304" pitchFamily="18" charset="0"/>
              </a:rPr>
              <a:t>World Tourism Association</a:t>
            </a:r>
          </a:p>
          <a:p>
            <a:r>
              <a:rPr lang="en-US" altLang="ko-KR" sz="2500" b="1" dirty="0" smtClean="0">
                <a:latin typeface="Times New Roman" panose="02020603050405020304" pitchFamily="18" charset="0"/>
                <a:cs typeface="Times New Roman" panose="02020603050405020304" pitchFamily="18" charset="0"/>
              </a:rPr>
              <a:t>The Korean Academic Society of Culture &amp; Tourism</a:t>
            </a:r>
            <a:endParaRPr lang="ko-KR" altLang="en-US" sz="2500" b="1" dirty="0">
              <a:latin typeface="Times New Roman" panose="02020603050405020304" pitchFamily="18" charset="0"/>
              <a:cs typeface="Times New Roman" panose="02020603050405020304" pitchFamily="18" charset="0"/>
            </a:endParaRPr>
          </a:p>
        </p:txBody>
      </p:sp>
      <p:pic>
        <p:nvPicPr>
          <p:cNvPr id="102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605" y="476672"/>
            <a:ext cx="561975" cy="58102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2605" y="28997"/>
            <a:ext cx="447675" cy="4476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2605" y="1196752"/>
            <a:ext cx="571500" cy="2857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5" name="TextBox 4"/>
          <p:cNvSpPr txBox="1"/>
          <p:nvPr/>
        </p:nvSpPr>
        <p:spPr>
          <a:xfrm>
            <a:off x="617294" y="1556792"/>
            <a:ext cx="8770350" cy="1246495"/>
          </a:xfrm>
          <a:prstGeom prst="rect">
            <a:avLst/>
          </a:prstGeom>
          <a:noFill/>
        </p:spPr>
        <p:txBody>
          <a:bodyPr wrap="none" rtlCol="0">
            <a:spAutoFit/>
          </a:bodyPr>
          <a:lstStyle/>
          <a:p>
            <a:r>
              <a:rPr lang="en-US" altLang="ko-KR" sz="2500" b="1" dirty="0" smtClean="0">
                <a:latin typeface="Times New Roman" panose="02020603050405020304" pitchFamily="18" charset="0"/>
                <a:cs typeface="Times New Roman" panose="02020603050405020304" pitchFamily="18" charset="0"/>
              </a:rPr>
              <a:t>4</a:t>
            </a:r>
            <a:r>
              <a:rPr lang="en-US" altLang="ko-KR" sz="2500" b="1" baseline="30000" dirty="0" smtClean="0">
                <a:latin typeface="Times New Roman" panose="02020603050405020304" pitchFamily="18" charset="0"/>
                <a:cs typeface="Times New Roman" panose="02020603050405020304" pitchFamily="18" charset="0"/>
              </a:rPr>
              <a:t>th</a:t>
            </a:r>
            <a:r>
              <a:rPr lang="en-US" altLang="ko-KR" sz="2500" b="1" dirty="0" smtClean="0">
                <a:latin typeface="Times New Roman" panose="02020603050405020304" pitchFamily="18" charset="0"/>
                <a:cs typeface="Times New Roman" panose="02020603050405020304" pitchFamily="18" charset="0"/>
              </a:rPr>
              <a:t> </a:t>
            </a:r>
            <a:r>
              <a:rPr lang="en-US" altLang="ko-KR" sz="2500" b="1" dirty="0" smtClean="0">
                <a:latin typeface="Times New Roman" panose="02020603050405020304" pitchFamily="18" charset="0"/>
                <a:cs typeface="Times New Roman" panose="02020603050405020304" pitchFamily="18" charset="0"/>
              </a:rPr>
              <a:t>World Tourism </a:t>
            </a:r>
            <a:r>
              <a:rPr lang="en-US" altLang="ko-KR" sz="2500" b="1" dirty="0" smtClean="0">
                <a:latin typeface="Times New Roman" panose="02020603050405020304" pitchFamily="18" charset="0"/>
                <a:cs typeface="Times New Roman" panose="02020603050405020304" pitchFamily="18" charset="0"/>
              </a:rPr>
              <a:t>Conference</a:t>
            </a:r>
            <a:endParaRPr lang="en-US" altLang="ko-KR" sz="2500" b="1" dirty="0">
              <a:latin typeface="Times New Roman" panose="02020603050405020304" pitchFamily="18" charset="0"/>
              <a:cs typeface="Times New Roman" panose="02020603050405020304" pitchFamily="18" charset="0"/>
            </a:endParaRPr>
          </a:p>
          <a:p>
            <a:r>
              <a:rPr lang="en-US" altLang="ko-KR" sz="2500" b="1" dirty="0" smtClean="0">
                <a:solidFill>
                  <a:srgbClr val="FF0000"/>
                </a:solidFill>
                <a:latin typeface="Times New Roman" panose="02020603050405020304" pitchFamily="18" charset="0"/>
                <a:cs typeface="Times New Roman" panose="02020603050405020304" pitchFamily="18" charset="0"/>
              </a:rPr>
              <a:t>18</a:t>
            </a:r>
            <a:r>
              <a:rPr lang="en-US" altLang="ko-KR" sz="2500" b="1" baseline="30000" dirty="0" smtClean="0">
                <a:solidFill>
                  <a:srgbClr val="FF0000"/>
                </a:solidFill>
                <a:latin typeface="Times New Roman" panose="02020603050405020304" pitchFamily="18" charset="0"/>
                <a:cs typeface="Times New Roman" panose="02020603050405020304" pitchFamily="18" charset="0"/>
              </a:rPr>
              <a:t>th</a:t>
            </a:r>
            <a:r>
              <a:rPr lang="en-US" altLang="ko-KR" sz="2500" b="1" dirty="0" smtClean="0">
                <a:solidFill>
                  <a:srgbClr val="FF0000"/>
                </a:solidFill>
                <a:latin typeface="Times New Roman" panose="02020603050405020304" pitchFamily="18" charset="0"/>
                <a:cs typeface="Times New Roman" panose="02020603050405020304" pitchFamily="18" charset="0"/>
              </a:rPr>
              <a:t> International Joint World Cultural Tourism Conference</a:t>
            </a:r>
          </a:p>
          <a:p>
            <a:pPr algn="r"/>
            <a:r>
              <a:rPr lang="en-US" altLang="ko-KR" sz="2500" b="1" dirty="0" smtClean="0">
                <a:latin typeface="Times New Roman" panose="02020603050405020304" pitchFamily="18" charset="0"/>
                <a:cs typeface="Times New Roman" panose="02020603050405020304" pitchFamily="18" charset="0"/>
              </a:rPr>
              <a:t>Cultural Tourism: Past and New</a:t>
            </a:r>
            <a:endParaRPr lang="ko-KR" altLang="en-US" sz="25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39349" y="2920723"/>
            <a:ext cx="6633547" cy="738664"/>
          </a:xfrm>
          <a:prstGeom prst="rect">
            <a:avLst/>
          </a:prstGeom>
          <a:noFill/>
        </p:spPr>
        <p:txBody>
          <a:bodyPr wrap="none" rtlCol="0">
            <a:spAutoFit/>
          </a:bodyPr>
          <a:lstStyle/>
          <a:p>
            <a:r>
              <a:rPr lang="en-US" altLang="ko-KR" sz="2100" b="1" dirty="0" smtClean="0">
                <a:latin typeface="Times New Roman" panose="02020603050405020304" pitchFamily="18" charset="0"/>
                <a:cs typeface="Times New Roman" panose="02020603050405020304" pitchFamily="18" charset="0"/>
              </a:rPr>
              <a:t>DATE    : May 20~22, 2016</a:t>
            </a:r>
          </a:p>
          <a:p>
            <a:r>
              <a:rPr lang="en-US" altLang="ko-KR" sz="2100" b="1" dirty="0" smtClean="0">
                <a:latin typeface="Times New Roman" panose="02020603050405020304" pitchFamily="18" charset="0"/>
                <a:cs typeface="Times New Roman" panose="02020603050405020304" pitchFamily="18" charset="0"/>
              </a:rPr>
              <a:t>VENUE : Harris Hotel, </a:t>
            </a:r>
            <a:r>
              <a:rPr lang="en-US" altLang="ko-KR" sz="2100" b="1" dirty="0" smtClean="0">
                <a:latin typeface="Times New Roman" panose="02020603050405020304" pitchFamily="18" charset="0"/>
                <a:cs typeface="Times New Roman" panose="02020603050405020304" pitchFamily="18" charset="0"/>
              </a:rPr>
              <a:t>Bukit </a:t>
            </a:r>
            <a:r>
              <a:rPr lang="en-US" altLang="ko-KR" sz="2100" b="1" dirty="0" err="1" smtClean="0">
                <a:latin typeface="Times New Roman" panose="02020603050405020304" pitchFamily="18" charset="0"/>
                <a:cs typeface="Times New Roman" panose="02020603050405020304" pitchFamily="18" charset="0"/>
              </a:rPr>
              <a:t>Jimbaran</a:t>
            </a:r>
            <a:r>
              <a:rPr lang="en-US" altLang="ko-KR" sz="2100" b="1" dirty="0" smtClean="0">
                <a:latin typeface="Times New Roman" panose="02020603050405020304" pitchFamily="18" charset="0"/>
                <a:cs typeface="Times New Roman" panose="02020603050405020304" pitchFamily="18" charset="0"/>
              </a:rPr>
              <a:t>, Bali, Indonesia</a:t>
            </a:r>
            <a:endParaRPr lang="ko-KR" altLang="en-US" sz="21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93915" y="4014598"/>
            <a:ext cx="9313564" cy="2246769"/>
          </a:xfrm>
          <a:prstGeom prst="rect">
            <a:avLst/>
          </a:prstGeom>
          <a:noFill/>
        </p:spPr>
        <p:txBody>
          <a:bodyPr wrap="square" rtlCol="0">
            <a:spAutoFit/>
          </a:bodyPr>
          <a:lstStyle/>
          <a:p>
            <a:r>
              <a:rPr lang="en-US" altLang="ko-KR" sz="1400" b="1" dirty="0" smtClean="0">
                <a:latin typeface="Times New Roman" panose="02020603050405020304" pitchFamily="18" charset="0"/>
                <a:cs typeface="Times New Roman" panose="02020603050405020304" pitchFamily="18" charset="0"/>
              </a:rPr>
              <a:t>Organized by</a:t>
            </a:r>
          </a:p>
          <a:p>
            <a:pPr algn="just"/>
            <a:r>
              <a:rPr lang="en-US" altLang="ko-KR" sz="1400" b="1" dirty="0" err="1" smtClean="0">
                <a:latin typeface="Times New Roman" panose="02020603050405020304" pitchFamily="18" charset="0"/>
                <a:cs typeface="Times New Roman" panose="02020603050405020304" pitchFamily="18" charset="0"/>
              </a:rPr>
              <a:t>Duy</a:t>
            </a:r>
            <a:r>
              <a:rPr lang="en-US" altLang="ko-KR" sz="1400" b="1" dirty="0" smtClean="0">
                <a:latin typeface="Times New Roman" panose="02020603050405020304" pitchFamily="18" charset="0"/>
                <a:cs typeface="Times New Roman" panose="02020603050405020304" pitchFamily="18" charset="0"/>
              </a:rPr>
              <a:t> Tan University, Vietnam, University of Novi Sad, Serbia, University of Phayao, Thailand, Istanbul Arel University, Turkey, Tourism College of Zhejiang, China, Cape Breton University, Canada, Ceta University of College of Tourism, Spain, Yasar University of Turkey, University of Hawaii, USA, National Pintung University </a:t>
            </a:r>
            <a:r>
              <a:rPr lang="en-US" altLang="ko-KR" sz="1400" b="1" dirty="0">
                <a:latin typeface="Times New Roman" panose="02020603050405020304" pitchFamily="18" charset="0"/>
                <a:cs typeface="Times New Roman" panose="02020603050405020304" pitchFamily="18" charset="0"/>
              </a:rPr>
              <a:t>o</a:t>
            </a:r>
            <a:r>
              <a:rPr lang="en-US" altLang="ko-KR" sz="1400" b="1" dirty="0" smtClean="0">
                <a:latin typeface="Times New Roman" panose="02020603050405020304" pitchFamily="18" charset="0"/>
                <a:cs typeface="Times New Roman" panose="02020603050405020304" pitchFamily="18" charset="0"/>
              </a:rPr>
              <a:t>f  Science and Technology, Taiwan, Tumaini University at Ireinga, Tanzania, South Kazakhstan State University Kazakhstan, Australian School of Tourism and Hotel Management, Australia, School of Hospitality, Tourism &amp; Culture Heritage Institute, Canada, Technological Education Institute of Piraeus, Greece, Philippine Society for Culture and Tourism, The Philippines, The Hokaido Academic Society of Tourism, Japan, Education University of Indonesia, Indonesia, Hanyang Women’s University, Korea, The Korean Academic Society of Culture and Tourism, World Cultural Tourism Association, World Tourism Association</a:t>
            </a:r>
            <a:endParaRPr lang="ko-KR" altLang="en-US"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454461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 y="0"/>
            <a:ext cx="9257468" cy="6857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755576" y="102665"/>
            <a:ext cx="7365799" cy="1246495"/>
          </a:xfrm>
          <a:prstGeom prst="rect">
            <a:avLst/>
          </a:prstGeom>
          <a:noFill/>
        </p:spPr>
        <p:txBody>
          <a:bodyPr wrap="none" rtlCol="0">
            <a:spAutoFit/>
          </a:bodyPr>
          <a:lstStyle/>
          <a:p>
            <a:r>
              <a:rPr lang="en-US" altLang="ko-KR" sz="2500" b="1" dirty="0" smtClean="0">
                <a:latin typeface="Times New Roman" panose="02020603050405020304" pitchFamily="18" charset="0"/>
                <a:cs typeface="Times New Roman" panose="02020603050405020304" pitchFamily="18" charset="0"/>
              </a:rPr>
              <a:t>World Cultural Tourism Association</a:t>
            </a:r>
          </a:p>
          <a:p>
            <a:r>
              <a:rPr lang="en-US" altLang="ko-KR" sz="2500" b="1" dirty="0" smtClean="0">
                <a:latin typeface="Times New Roman" panose="02020603050405020304" pitchFamily="18" charset="0"/>
                <a:cs typeface="Times New Roman" panose="02020603050405020304" pitchFamily="18" charset="0"/>
              </a:rPr>
              <a:t>World Tourism Association</a:t>
            </a:r>
          </a:p>
          <a:p>
            <a:r>
              <a:rPr lang="en-US" altLang="ko-KR" sz="2500" b="1" dirty="0" smtClean="0">
                <a:latin typeface="Times New Roman" panose="02020603050405020304" pitchFamily="18" charset="0"/>
                <a:cs typeface="Times New Roman" panose="02020603050405020304" pitchFamily="18" charset="0"/>
              </a:rPr>
              <a:t>The Korean Academic Society of Culture &amp; Tourism</a:t>
            </a:r>
            <a:endParaRPr lang="ko-KR" altLang="en-US" sz="25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17294" y="1556792"/>
            <a:ext cx="8438207" cy="1246495"/>
          </a:xfrm>
          <a:prstGeom prst="rect">
            <a:avLst/>
          </a:prstGeom>
          <a:noFill/>
        </p:spPr>
        <p:txBody>
          <a:bodyPr wrap="none" rtlCol="0">
            <a:spAutoFit/>
          </a:bodyPr>
          <a:lstStyle/>
          <a:p>
            <a:r>
              <a:rPr lang="en-US" altLang="ko-KR" sz="2500" b="1" dirty="0" smtClean="0">
                <a:latin typeface="Times New Roman" panose="02020603050405020304" pitchFamily="18" charset="0"/>
                <a:cs typeface="Times New Roman" panose="02020603050405020304" pitchFamily="18" charset="0"/>
              </a:rPr>
              <a:t>4</a:t>
            </a:r>
            <a:r>
              <a:rPr lang="en-US" altLang="ko-KR" sz="2500" b="1" baseline="30000" dirty="0" smtClean="0">
                <a:latin typeface="Times New Roman" panose="02020603050405020304" pitchFamily="18" charset="0"/>
                <a:cs typeface="Times New Roman" panose="02020603050405020304" pitchFamily="18" charset="0"/>
              </a:rPr>
              <a:t>th</a:t>
            </a:r>
            <a:r>
              <a:rPr lang="en-US" altLang="ko-KR" sz="2500" b="1" dirty="0" smtClean="0">
                <a:latin typeface="Times New Roman" panose="02020603050405020304" pitchFamily="18" charset="0"/>
                <a:cs typeface="Times New Roman" panose="02020603050405020304" pitchFamily="18" charset="0"/>
              </a:rPr>
              <a:t> </a:t>
            </a:r>
            <a:r>
              <a:rPr lang="en-US" altLang="ko-KR" sz="2500" b="1" dirty="0">
                <a:latin typeface="Times New Roman" panose="02020603050405020304" pitchFamily="18" charset="0"/>
                <a:cs typeface="Times New Roman" panose="02020603050405020304" pitchFamily="18" charset="0"/>
              </a:rPr>
              <a:t>World Tourism Conference</a:t>
            </a:r>
          </a:p>
          <a:p>
            <a:r>
              <a:rPr lang="en-US" altLang="ko-KR" sz="2500" b="1" dirty="0" smtClean="0">
                <a:solidFill>
                  <a:srgbClr val="FF0000"/>
                </a:solidFill>
                <a:latin typeface="Times New Roman" panose="02020603050405020304" pitchFamily="18" charset="0"/>
                <a:cs typeface="Times New Roman" panose="02020603050405020304" pitchFamily="18" charset="0"/>
              </a:rPr>
              <a:t>18</a:t>
            </a:r>
            <a:r>
              <a:rPr lang="en-US" altLang="ko-KR" sz="2500" b="1" baseline="30000" dirty="0" smtClean="0">
                <a:solidFill>
                  <a:srgbClr val="FF0000"/>
                </a:solidFill>
                <a:latin typeface="Times New Roman" panose="02020603050405020304" pitchFamily="18" charset="0"/>
                <a:cs typeface="Times New Roman" panose="02020603050405020304" pitchFamily="18" charset="0"/>
              </a:rPr>
              <a:t>th</a:t>
            </a:r>
            <a:r>
              <a:rPr lang="en-US" altLang="ko-KR" sz="2500" b="1" dirty="0" smtClean="0">
                <a:solidFill>
                  <a:srgbClr val="FF0000"/>
                </a:solidFill>
                <a:latin typeface="Times New Roman" panose="02020603050405020304" pitchFamily="18" charset="0"/>
                <a:cs typeface="Times New Roman" panose="02020603050405020304" pitchFamily="18" charset="0"/>
              </a:rPr>
              <a:t> International Joint World Cultural Tourism Conference</a:t>
            </a:r>
          </a:p>
          <a:p>
            <a:r>
              <a:rPr lang="en-US" altLang="ko-KR" sz="2500" b="1" dirty="0" smtClean="0">
                <a:solidFill>
                  <a:srgbClr val="FF0000"/>
                </a:solidFill>
                <a:latin typeface="Times New Roman" panose="02020603050405020304" pitchFamily="18" charset="0"/>
                <a:cs typeface="Times New Roman" panose="02020603050405020304" pitchFamily="18" charset="0"/>
              </a:rPr>
              <a:t>                                               </a:t>
            </a:r>
            <a:r>
              <a:rPr lang="en-US" altLang="ko-KR" sz="2500" b="1" dirty="0" smtClean="0">
                <a:latin typeface="Times New Roman" panose="02020603050405020304" pitchFamily="18" charset="0"/>
                <a:cs typeface="Times New Roman" panose="02020603050405020304" pitchFamily="18" charset="0"/>
              </a:rPr>
              <a:t>Cultural Tourism: Past and New</a:t>
            </a:r>
            <a:endParaRPr lang="ko-KR" altLang="en-US" sz="25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39349" y="2920723"/>
            <a:ext cx="6588663" cy="738664"/>
          </a:xfrm>
          <a:prstGeom prst="rect">
            <a:avLst/>
          </a:prstGeom>
          <a:noFill/>
        </p:spPr>
        <p:txBody>
          <a:bodyPr wrap="none" rtlCol="0">
            <a:spAutoFit/>
          </a:bodyPr>
          <a:lstStyle/>
          <a:p>
            <a:r>
              <a:rPr lang="en-US" altLang="ko-KR" sz="2100" b="1" dirty="0" smtClean="0">
                <a:latin typeface="Times New Roman" panose="02020603050405020304" pitchFamily="18" charset="0"/>
                <a:cs typeface="Times New Roman" panose="02020603050405020304" pitchFamily="18" charset="0"/>
              </a:rPr>
              <a:t>DATE    : May 20~22, 2016</a:t>
            </a:r>
          </a:p>
          <a:p>
            <a:r>
              <a:rPr lang="en-US" altLang="ko-KR" sz="2100" b="1" dirty="0" smtClean="0">
                <a:latin typeface="Times New Roman" panose="02020603050405020304" pitchFamily="18" charset="0"/>
                <a:cs typeface="Times New Roman" panose="02020603050405020304" pitchFamily="18" charset="0"/>
              </a:rPr>
              <a:t>VENUE : </a:t>
            </a:r>
            <a:r>
              <a:rPr lang="en-US" altLang="ko-KR" sz="2100" b="1" dirty="0" err="1" smtClean="0">
                <a:latin typeface="Times New Roman" panose="02020603050405020304" pitchFamily="18" charset="0"/>
                <a:cs typeface="Times New Roman" panose="02020603050405020304" pitchFamily="18" charset="0"/>
              </a:rPr>
              <a:t>Hariss</a:t>
            </a:r>
            <a:r>
              <a:rPr lang="en-US" altLang="ko-KR" sz="2100" b="1" dirty="0" smtClean="0">
                <a:latin typeface="Times New Roman" panose="02020603050405020304" pitchFamily="18" charset="0"/>
                <a:cs typeface="Times New Roman" panose="02020603050405020304" pitchFamily="18" charset="0"/>
              </a:rPr>
              <a:t> Hotel, Bukit </a:t>
            </a:r>
            <a:r>
              <a:rPr lang="en-US" altLang="ko-KR" sz="2100" b="1" dirty="0" err="1" smtClean="0">
                <a:latin typeface="Times New Roman" panose="02020603050405020304" pitchFamily="18" charset="0"/>
                <a:cs typeface="Times New Roman" panose="02020603050405020304" pitchFamily="18" charset="0"/>
              </a:rPr>
              <a:t>Jimbaran</a:t>
            </a:r>
            <a:r>
              <a:rPr lang="en-US" altLang="ko-KR" sz="2100" b="1" dirty="0" smtClean="0">
                <a:latin typeface="Times New Roman" panose="02020603050405020304" pitchFamily="18" charset="0"/>
                <a:cs typeface="Times New Roman" panose="02020603050405020304" pitchFamily="18" charset="0"/>
              </a:rPr>
              <a:t>, Bali</a:t>
            </a:r>
            <a:r>
              <a:rPr lang="en-US" altLang="ko-KR" sz="2100" b="1" smtClean="0">
                <a:latin typeface="Times New Roman" panose="02020603050405020304" pitchFamily="18" charset="0"/>
                <a:cs typeface="Times New Roman" panose="02020603050405020304" pitchFamily="18" charset="0"/>
              </a:rPr>
              <a:t>, Indonesia</a:t>
            </a:r>
            <a:endParaRPr lang="ko-KR" altLang="en-US" sz="21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93915" y="4014598"/>
            <a:ext cx="9313564" cy="2246769"/>
          </a:xfrm>
          <a:prstGeom prst="rect">
            <a:avLst/>
          </a:prstGeom>
          <a:noFill/>
        </p:spPr>
        <p:txBody>
          <a:bodyPr wrap="square" rtlCol="0">
            <a:spAutoFit/>
          </a:bodyPr>
          <a:lstStyle/>
          <a:p>
            <a:r>
              <a:rPr lang="en-US" altLang="ko-KR" sz="1400" b="1" dirty="0" smtClean="0">
                <a:latin typeface="Times New Roman" panose="02020603050405020304" pitchFamily="18" charset="0"/>
                <a:cs typeface="Times New Roman" panose="02020603050405020304" pitchFamily="18" charset="0"/>
              </a:rPr>
              <a:t>Organized by</a:t>
            </a:r>
          </a:p>
          <a:p>
            <a:r>
              <a:rPr lang="en-US" altLang="ko-KR" sz="1400" b="1" dirty="0" err="1" smtClean="0">
                <a:latin typeface="Times New Roman" panose="02020603050405020304" pitchFamily="18" charset="0"/>
                <a:cs typeface="Times New Roman" panose="02020603050405020304" pitchFamily="18" charset="0"/>
              </a:rPr>
              <a:t>Duy</a:t>
            </a:r>
            <a:r>
              <a:rPr lang="en-US" altLang="ko-KR" sz="1400" b="1" dirty="0" smtClean="0">
                <a:latin typeface="Times New Roman" panose="02020603050405020304" pitchFamily="18" charset="0"/>
                <a:cs typeface="Times New Roman" panose="02020603050405020304" pitchFamily="18" charset="0"/>
              </a:rPr>
              <a:t> Tan University, Vietnam, University of Novi Sad, Serbia, University of Phayao, Thailand, Istanbul Arel University, Turkey, Tourism College of Zhejiang, China, Cape Breton University, Canada, Ceta University of College of Tourism, Spain, Yasar University of Turkey, University of Hawaii, USA, National Pintung University </a:t>
            </a:r>
            <a:r>
              <a:rPr lang="en-US" altLang="ko-KR" sz="1400" b="1" dirty="0">
                <a:latin typeface="Times New Roman" panose="02020603050405020304" pitchFamily="18" charset="0"/>
                <a:cs typeface="Times New Roman" panose="02020603050405020304" pitchFamily="18" charset="0"/>
              </a:rPr>
              <a:t>o</a:t>
            </a:r>
            <a:r>
              <a:rPr lang="en-US" altLang="ko-KR" sz="1400" b="1" dirty="0" smtClean="0">
                <a:latin typeface="Times New Roman" panose="02020603050405020304" pitchFamily="18" charset="0"/>
                <a:cs typeface="Times New Roman" panose="02020603050405020304" pitchFamily="18" charset="0"/>
              </a:rPr>
              <a:t>f  Science and Technology, Taiwan, Tumaini University at Ireinga, Tanzania, South Kazakhstan State University Kazakhstan, Australian School of Tourism and Hotel Management, Australia, School of Hospitality, Tourism &amp; Culture Heritage Institute, Canada, Technological Education Institute of Piraeus, Greece, Philippine Society for Culture and Tourism, The Philippines, The Hokaido Academic Society of Tourism, Japan, Education University of Indonesia, Indonesia, Hanyang Women’s University, Korea, The Korean Academic Society of Culture and Tourism, World Cultural Tourism Association, World Tourism Association</a:t>
            </a:r>
            <a:endParaRPr lang="ko-KR" altLang="en-US"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16533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632" y="0"/>
            <a:ext cx="9195631"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755576" y="102665"/>
            <a:ext cx="7365799" cy="1246495"/>
          </a:xfrm>
          <a:prstGeom prst="rect">
            <a:avLst/>
          </a:prstGeom>
          <a:noFill/>
        </p:spPr>
        <p:txBody>
          <a:bodyPr wrap="none" rtlCol="0">
            <a:spAutoFit/>
          </a:bodyPr>
          <a:lstStyle/>
          <a:p>
            <a:r>
              <a:rPr lang="en-US" altLang="ko-KR" sz="2500" b="1" dirty="0" smtClean="0">
                <a:latin typeface="Times New Roman" panose="02020603050405020304" pitchFamily="18" charset="0"/>
                <a:cs typeface="Times New Roman" panose="02020603050405020304" pitchFamily="18" charset="0"/>
              </a:rPr>
              <a:t>World Cultural Tourism Association</a:t>
            </a:r>
          </a:p>
          <a:p>
            <a:r>
              <a:rPr lang="en-US" altLang="ko-KR" sz="2500" b="1" dirty="0" smtClean="0">
                <a:latin typeface="Times New Roman" panose="02020603050405020304" pitchFamily="18" charset="0"/>
                <a:cs typeface="Times New Roman" panose="02020603050405020304" pitchFamily="18" charset="0"/>
              </a:rPr>
              <a:t>World Tourism Association</a:t>
            </a:r>
          </a:p>
          <a:p>
            <a:r>
              <a:rPr lang="en-US" altLang="ko-KR" sz="2500" b="1" dirty="0" smtClean="0">
                <a:latin typeface="Times New Roman" panose="02020603050405020304" pitchFamily="18" charset="0"/>
                <a:cs typeface="Times New Roman" panose="02020603050405020304" pitchFamily="18" charset="0"/>
              </a:rPr>
              <a:t>The Korean Academic Society of Culture &amp; Tourism</a:t>
            </a:r>
            <a:endParaRPr lang="ko-KR" altLang="en-US" sz="25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17294" y="1556792"/>
            <a:ext cx="13018372" cy="1631216"/>
          </a:xfrm>
          <a:prstGeom prst="rect">
            <a:avLst/>
          </a:prstGeom>
          <a:noFill/>
        </p:spPr>
        <p:txBody>
          <a:bodyPr wrap="none" rtlCol="0">
            <a:spAutoFit/>
          </a:bodyPr>
          <a:lstStyle/>
          <a:p>
            <a:r>
              <a:rPr lang="en-US" altLang="ko-KR" sz="2500" b="1" dirty="0" smtClean="0">
                <a:latin typeface="Times New Roman" panose="02020603050405020304" pitchFamily="18" charset="0"/>
                <a:cs typeface="Times New Roman" panose="02020603050405020304" pitchFamily="18" charset="0"/>
              </a:rPr>
              <a:t>4</a:t>
            </a:r>
            <a:r>
              <a:rPr lang="en-US" altLang="ko-KR" sz="2500" b="1" baseline="30000" dirty="0" smtClean="0">
                <a:latin typeface="Times New Roman" panose="02020603050405020304" pitchFamily="18" charset="0"/>
                <a:cs typeface="Times New Roman" panose="02020603050405020304" pitchFamily="18" charset="0"/>
              </a:rPr>
              <a:t>th</a:t>
            </a:r>
            <a:r>
              <a:rPr lang="en-US" altLang="ko-KR" sz="2500" b="1" dirty="0" smtClean="0">
                <a:latin typeface="Times New Roman" panose="02020603050405020304" pitchFamily="18" charset="0"/>
                <a:cs typeface="Times New Roman" panose="02020603050405020304" pitchFamily="18" charset="0"/>
              </a:rPr>
              <a:t> </a:t>
            </a:r>
            <a:r>
              <a:rPr lang="en-US" altLang="ko-KR" sz="2500" b="1" dirty="0">
                <a:latin typeface="Times New Roman" panose="02020603050405020304" pitchFamily="18" charset="0"/>
                <a:cs typeface="Times New Roman" panose="02020603050405020304" pitchFamily="18" charset="0"/>
              </a:rPr>
              <a:t>World Tourism Conference</a:t>
            </a:r>
          </a:p>
          <a:p>
            <a:r>
              <a:rPr lang="en-US" altLang="ko-KR" sz="2500" b="1" dirty="0" smtClean="0">
                <a:solidFill>
                  <a:srgbClr val="FF0000"/>
                </a:solidFill>
                <a:latin typeface="Times New Roman" panose="02020603050405020304" pitchFamily="18" charset="0"/>
                <a:cs typeface="Times New Roman" panose="02020603050405020304" pitchFamily="18" charset="0"/>
              </a:rPr>
              <a:t>18</a:t>
            </a:r>
            <a:r>
              <a:rPr lang="en-US" altLang="ko-KR" sz="2500" b="1" baseline="30000" dirty="0" smtClean="0">
                <a:solidFill>
                  <a:srgbClr val="FF0000"/>
                </a:solidFill>
                <a:latin typeface="Times New Roman" panose="02020603050405020304" pitchFamily="18" charset="0"/>
                <a:cs typeface="Times New Roman" panose="02020603050405020304" pitchFamily="18" charset="0"/>
              </a:rPr>
              <a:t>th</a:t>
            </a:r>
            <a:r>
              <a:rPr lang="en-US" altLang="ko-KR" sz="2500" b="1" dirty="0" smtClean="0">
                <a:solidFill>
                  <a:srgbClr val="FF0000"/>
                </a:solidFill>
                <a:latin typeface="Times New Roman" panose="02020603050405020304" pitchFamily="18" charset="0"/>
                <a:cs typeface="Times New Roman" panose="02020603050405020304" pitchFamily="18" charset="0"/>
              </a:rPr>
              <a:t> International Joint World Cultural Tourism Conference</a:t>
            </a:r>
          </a:p>
          <a:p>
            <a:r>
              <a:rPr lang="en-US" altLang="ko-KR" sz="2500" b="1" dirty="0" smtClean="0">
                <a:solidFill>
                  <a:srgbClr val="FF0000"/>
                </a:solidFill>
                <a:latin typeface="Times New Roman" panose="02020603050405020304" pitchFamily="18" charset="0"/>
                <a:cs typeface="Times New Roman" panose="02020603050405020304" pitchFamily="18" charset="0"/>
              </a:rPr>
              <a:t>                                               </a:t>
            </a:r>
            <a:r>
              <a:rPr lang="en-US" altLang="ko-KR" sz="2500" b="1" dirty="0" smtClean="0">
                <a:latin typeface="Times New Roman" panose="02020603050405020304" pitchFamily="18" charset="0"/>
                <a:cs typeface="Times New Roman" panose="02020603050405020304" pitchFamily="18" charset="0"/>
              </a:rPr>
              <a:t>Cultural Tourism: Past and New</a:t>
            </a:r>
          </a:p>
          <a:p>
            <a:pPr algn="r"/>
            <a:endParaRPr lang="ko-KR" altLang="en-US" sz="25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39349" y="2920723"/>
            <a:ext cx="6566221" cy="738664"/>
          </a:xfrm>
          <a:prstGeom prst="rect">
            <a:avLst/>
          </a:prstGeom>
          <a:noFill/>
        </p:spPr>
        <p:txBody>
          <a:bodyPr wrap="none" rtlCol="0">
            <a:spAutoFit/>
          </a:bodyPr>
          <a:lstStyle/>
          <a:p>
            <a:r>
              <a:rPr lang="en-US" altLang="ko-KR" sz="2100" b="1" dirty="0" smtClean="0">
                <a:latin typeface="Times New Roman" panose="02020603050405020304" pitchFamily="18" charset="0"/>
                <a:cs typeface="Times New Roman" panose="02020603050405020304" pitchFamily="18" charset="0"/>
              </a:rPr>
              <a:t>DATE    : May 20~22, 2016</a:t>
            </a:r>
          </a:p>
          <a:p>
            <a:r>
              <a:rPr lang="en-US" altLang="ko-KR" sz="2100" b="1" dirty="0" smtClean="0">
                <a:latin typeface="Times New Roman" panose="02020603050405020304" pitchFamily="18" charset="0"/>
                <a:cs typeface="Times New Roman" panose="02020603050405020304" pitchFamily="18" charset="0"/>
              </a:rPr>
              <a:t>VENUE : Harris Hotel Bukit </a:t>
            </a:r>
            <a:r>
              <a:rPr lang="en-US" altLang="ko-KR" sz="2100" b="1" dirty="0" err="1" smtClean="0">
                <a:latin typeface="Times New Roman" panose="02020603050405020304" pitchFamily="18" charset="0"/>
                <a:cs typeface="Times New Roman" panose="02020603050405020304" pitchFamily="18" charset="0"/>
              </a:rPr>
              <a:t>Jimbaran</a:t>
            </a:r>
            <a:r>
              <a:rPr lang="en-US" altLang="ko-KR" sz="2100" b="1" dirty="0" smtClean="0">
                <a:latin typeface="Times New Roman" panose="02020603050405020304" pitchFamily="18" charset="0"/>
                <a:cs typeface="Times New Roman" panose="02020603050405020304" pitchFamily="18" charset="0"/>
              </a:rPr>
              <a:t>, Bali, Indonesia</a:t>
            </a:r>
            <a:endParaRPr lang="ko-KR" altLang="en-US" sz="21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93915" y="4014598"/>
            <a:ext cx="9313564" cy="2246769"/>
          </a:xfrm>
          <a:prstGeom prst="rect">
            <a:avLst/>
          </a:prstGeom>
          <a:noFill/>
        </p:spPr>
        <p:txBody>
          <a:bodyPr wrap="square" rtlCol="0">
            <a:spAutoFit/>
          </a:bodyPr>
          <a:lstStyle/>
          <a:p>
            <a:r>
              <a:rPr lang="en-US" altLang="ko-KR" sz="1400" b="1" dirty="0" smtClean="0">
                <a:latin typeface="Times New Roman" panose="02020603050405020304" pitchFamily="18" charset="0"/>
                <a:cs typeface="Times New Roman" panose="02020603050405020304" pitchFamily="18" charset="0"/>
              </a:rPr>
              <a:t>Organized by</a:t>
            </a:r>
          </a:p>
          <a:p>
            <a:pPr algn="just"/>
            <a:r>
              <a:rPr lang="en-US" altLang="ko-KR" sz="1400" b="1" dirty="0" err="1" smtClean="0">
                <a:latin typeface="Times New Roman" panose="02020603050405020304" pitchFamily="18" charset="0"/>
                <a:cs typeface="Times New Roman" panose="02020603050405020304" pitchFamily="18" charset="0"/>
              </a:rPr>
              <a:t>Dut</a:t>
            </a:r>
            <a:r>
              <a:rPr lang="en-US" altLang="ko-KR" sz="1400" b="1" dirty="0" smtClean="0">
                <a:latin typeface="Times New Roman" panose="02020603050405020304" pitchFamily="18" charset="0"/>
                <a:cs typeface="Times New Roman" panose="02020603050405020304" pitchFamily="18" charset="0"/>
              </a:rPr>
              <a:t> Tan University, Vietnam, University of Novi Sad, Serbia, University of Phayao, Thailand, Istanbul Arel University, Turkey, Tourism College of Zhejiang, China, Cape Breton University, Canada, Ceta University of College of Tourism, Spain, Yasar University of Turkey, University of Hawaii, USA, National Pintung University </a:t>
            </a:r>
            <a:r>
              <a:rPr lang="en-US" altLang="ko-KR" sz="1400" b="1" dirty="0">
                <a:latin typeface="Times New Roman" panose="02020603050405020304" pitchFamily="18" charset="0"/>
                <a:cs typeface="Times New Roman" panose="02020603050405020304" pitchFamily="18" charset="0"/>
              </a:rPr>
              <a:t>o</a:t>
            </a:r>
            <a:r>
              <a:rPr lang="en-US" altLang="ko-KR" sz="1400" b="1" dirty="0" smtClean="0">
                <a:latin typeface="Times New Roman" panose="02020603050405020304" pitchFamily="18" charset="0"/>
                <a:cs typeface="Times New Roman" panose="02020603050405020304" pitchFamily="18" charset="0"/>
              </a:rPr>
              <a:t>f  Science and Technology, Taiwan, Tumaini University </a:t>
            </a:r>
          </a:p>
          <a:p>
            <a:pPr algn="just"/>
            <a:r>
              <a:rPr lang="en-US" altLang="ko-KR" sz="1400" b="1" dirty="0">
                <a:latin typeface="Times New Roman" panose="02020603050405020304" pitchFamily="18" charset="0"/>
                <a:cs typeface="Times New Roman" panose="02020603050405020304" pitchFamily="18" charset="0"/>
              </a:rPr>
              <a:t>a</a:t>
            </a:r>
            <a:r>
              <a:rPr lang="en-US" altLang="ko-KR" sz="1400" b="1" dirty="0" smtClean="0">
                <a:latin typeface="Times New Roman" panose="02020603050405020304" pitchFamily="18" charset="0"/>
                <a:cs typeface="Times New Roman" panose="02020603050405020304" pitchFamily="18" charset="0"/>
              </a:rPr>
              <a:t>t Ireinga, Tanzania, South Kazakhstan State University Kazakhstan, Australian School of Tourism and Hotel Management, Australia, School of Hospitality, Tourism &amp; Culture Heritage Institute, Canada, Technological Education Institute of Piraeus, Greece, Philippine Society for Culture and Tourism, The Philippines, The Hokaido Academic Society of Tourism, Japan, Education University of Indonesia, Indonesia, Hanyang Women’s University, Korea, The Korean Academic Society of Culture and Tourism, World Cultural Tourism Association, World Tourism Association</a:t>
            </a:r>
            <a:endParaRPr lang="ko-KR" altLang="en-US"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95283171"/>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634</Words>
  <Application>Microsoft Office PowerPoint</Application>
  <PresentationFormat>화면 슬라이드 쇼(4:3)</PresentationFormat>
  <Paragraphs>31</Paragraphs>
  <Slides>3</Slides>
  <Notes>0</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슬라이드 2</vt:lpstr>
      <vt:lpstr>슬라이드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owner</dc:creator>
  <cp:lastModifiedBy>Brian</cp:lastModifiedBy>
  <cp:revision>13</cp:revision>
  <dcterms:created xsi:type="dcterms:W3CDTF">2014-11-10T07:31:23Z</dcterms:created>
  <dcterms:modified xsi:type="dcterms:W3CDTF">2015-12-07T09:46:39Z</dcterms:modified>
</cp:coreProperties>
</file>